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5"/>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73" r:id="rId14"/>
    <p:sldId id="276" r:id="rId15"/>
    <p:sldId id="262" r:id="rId16"/>
    <p:sldId id="259" r:id="rId17"/>
    <p:sldId id="267" r:id="rId18"/>
    <p:sldId id="260" r:id="rId19"/>
    <p:sldId id="286" r:id="rId20"/>
    <p:sldId id="289" r:id="rId21"/>
    <p:sldId id="290" r:id="rId22"/>
    <p:sldId id="258" r:id="rId23"/>
    <p:sldId id="266"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73"/>
            <p14:sldId id="276"/>
            <p14:sldId id="262"/>
            <p14:sldId id="259"/>
            <p14:sldId id="267"/>
            <p14:sldId id="260"/>
            <p14:sldId id="286"/>
            <p14:sldId id="289"/>
            <p14:sldId id="290"/>
            <p14:sldId id="258"/>
            <p14:sldId id="266"/>
          </p14:sldIdLst>
        </p14:section>
        <p14:section name="templates" id="{7AF5DF16-20FE-4E79-ABC3-CC5B4500AEA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80468" autoAdjust="0"/>
  </p:normalViewPr>
  <p:slideViewPr>
    <p:cSldViewPr snapToGrid="0">
      <p:cViewPr varScale="1">
        <p:scale>
          <a:sx n="101" d="100"/>
          <a:sy n="101" d="100"/>
        </p:scale>
        <p:origin x="122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194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9900"/>
        </a:solidFill>
        <a:effectLst/>
      </p:bgPr>
    </p:bg>
    <p:spTree>
      <p:nvGrpSpPr>
        <p:cNvPr id="1" name="Shape 22"/>
        <p:cNvGrpSpPr/>
        <p:nvPr/>
      </p:nvGrpSpPr>
      <p:grpSpPr>
        <a:xfrm>
          <a:off x="0" y="0"/>
          <a:ext cx="0" cy="0"/>
          <a:chOff x="0" y="0"/>
          <a:chExt cx="0" cy="0"/>
        </a:xfrm>
      </p:grpSpPr>
      <p:grpSp>
        <p:nvGrpSpPr>
          <p:cNvPr id="23" name="Shape 23"/>
          <p:cNvGrpSpPr/>
          <p:nvPr/>
        </p:nvGrpSpPr>
        <p:grpSpPr>
          <a:xfrm>
            <a:off x="6172200" y="2656117"/>
            <a:ext cx="2971754" cy="2886150"/>
            <a:chOff x="6172200" y="2656117"/>
            <a:chExt cx="2971754" cy="2886150"/>
          </a:xfrm>
        </p:grpSpPr>
        <p:sp>
          <p:nvSpPr>
            <p:cNvPr id="24" name="Shape 24"/>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rot="9208606" flipH="1">
              <a:off x="7481789" y="4276912"/>
              <a:ext cx="408796" cy="101644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29" name="Shape 29"/>
          <p:cNvGrpSpPr/>
          <p:nvPr/>
        </p:nvGrpSpPr>
        <p:grpSpPr>
          <a:xfrm>
            <a:off x="-32" y="-228026"/>
            <a:ext cx="2163561" cy="1347300"/>
            <a:chOff x="-32" y="-215963"/>
            <a:chExt cx="2163561" cy="1347300"/>
          </a:xfrm>
        </p:grpSpPr>
        <p:sp>
          <p:nvSpPr>
            <p:cNvPr id="30" name="Shape 30"/>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rot="-1591371" flipH="1">
              <a:off x="239462" y="-151890"/>
              <a:ext cx="434753" cy="108097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5" name="Shape 35"/>
          <p:cNvSpPr txBox="1">
            <a:spLocks noGrp="1"/>
          </p:cNvSpPr>
          <p:nvPr>
            <p:ph type="ctrTitle"/>
          </p:nvPr>
        </p:nvSpPr>
        <p:spPr>
          <a:xfrm>
            <a:off x="685800" y="2421550"/>
            <a:ext cx="5074500" cy="1159800"/>
          </a:xfrm>
          <a:prstGeom prst="rect">
            <a:avLst/>
          </a:prstGeom>
        </p:spPr>
        <p:txBody>
          <a:bodyPr lIns="91425" tIns="91425" rIns="91425" bIns="91425" anchor="b" anchorCtr="0"/>
          <a:lstStyle>
            <a:lvl1pPr lvl="0" rtl="0">
              <a:spcBef>
                <a:spcPts val="0"/>
              </a:spcBef>
              <a:buClr>
                <a:srgbClr val="FFFFFF"/>
              </a:buClr>
              <a:buSzPct val="100000"/>
              <a:defRPr sz="3600">
                <a:solidFill>
                  <a:srgbClr val="FFFFFF"/>
                </a:solidFill>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a:p>
        </p:txBody>
      </p:sp>
      <p:sp>
        <p:nvSpPr>
          <p:cNvPr id="36" name="Shape 36"/>
          <p:cNvSpPr txBox="1">
            <a:spLocks noGrp="1"/>
          </p:cNvSpPr>
          <p:nvPr>
            <p:ph type="subTitle" idx="1"/>
          </p:nvPr>
        </p:nvSpPr>
        <p:spPr>
          <a:xfrm>
            <a:off x="685800" y="3449654"/>
            <a:ext cx="5074500" cy="784800"/>
          </a:xfrm>
          <a:prstGeom prst="rect">
            <a:avLst/>
          </a:prstGeom>
        </p:spPr>
        <p:txBody>
          <a:bodyPr lIns="91425" tIns="91425" rIns="91425" bIns="91425" anchor="t" anchorCtr="0"/>
          <a:lstStyle>
            <a:lvl1pPr lvl="0" rtl="0">
              <a:spcBef>
                <a:spcPts val="0"/>
              </a:spcBef>
              <a:buClr>
                <a:srgbClr val="FFFFFF"/>
              </a:buClr>
              <a:buNone/>
              <a:defRPr>
                <a:solidFill>
                  <a:srgbClr val="FFFFFF"/>
                </a:solidFill>
              </a:defRPr>
            </a:lvl1pPr>
            <a:lvl2pPr lvl="1" rtl="0">
              <a:spcBef>
                <a:spcPts val="0"/>
              </a:spcBef>
              <a:buClr>
                <a:srgbClr val="FFFFFF"/>
              </a:buClr>
              <a:buSzPct val="100000"/>
              <a:buNone/>
              <a:defRPr sz="3000">
                <a:solidFill>
                  <a:srgbClr val="FFFFFF"/>
                </a:solidFill>
              </a:defRPr>
            </a:lvl2pPr>
            <a:lvl3pPr lvl="2" rtl="0">
              <a:spcBef>
                <a:spcPts val="0"/>
              </a:spcBef>
              <a:buClr>
                <a:srgbClr val="FFFFFF"/>
              </a:buClr>
              <a:buSzPct val="100000"/>
              <a:buNone/>
              <a:defRPr sz="3000">
                <a:solidFill>
                  <a:srgbClr val="FFFFFF"/>
                </a:solidFill>
              </a:defRPr>
            </a:lvl3pPr>
            <a:lvl4pPr lvl="3" rtl="0">
              <a:spcBef>
                <a:spcPts val="0"/>
              </a:spcBef>
              <a:buClr>
                <a:srgbClr val="FFFFFF"/>
              </a:buClr>
              <a:buSzPct val="100000"/>
              <a:buNone/>
              <a:defRPr sz="3000">
                <a:solidFill>
                  <a:srgbClr val="FFFFFF"/>
                </a:solidFill>
              </a:defRPr>
            </a:lvl4pPr>
            <a:lvl5pPr lvl="4" rtl="0">
              <a:spcBef>
                <a:spcPts val="0"/>
              </a:spcBef>
              <a:buClr>
                <a:srgbClr val="FFFFFF"/>
              </a:buClr>
              <a:buSzPct val="100000"/>
              <a:buNone/>
              <a:defRPr sz="3000">
                <a:solidFill>
                  <a:srgbClr val="FFFFFF"/>
                </a:solidFill>
              </a:defRPr>
            </a:lvl5pPr>
            <a:lvl6pPr lvl="5" rtl="0">
              <a:spcBef>
                <a:spcPts val="0"/>
              </a:spcBef>
              <a:buClr>
                <a:srgbClr val="FFFFFF"/>
              </a:buClr>
              <a:buSzPct val="100000"/>
              <a:buNone/>
              <a:defRPr sz="3000">
                <a:solidFill>
                  <a:srgbClr val="FFFFFF"/>
                </a:solidFill>
              </a:defRPr>
            </a:lvl6pPr>
            <a:lvl7pPr lvl="6" rtl="0">
              <a:spcBef>
                <a:spcPts val="0"/>
              </a:spcBef>
              <a:buClr>
                <a:srgbClr val="FFFFFF"/>
              </a:buClr>
              <a:buSzPct val="100000"/>
              <a:buNone/>
              <a:defRPr sz="3000">
                <a:solidFill>
                  <a:srgbClr val="FFFFFF"/>
                </a:solidFill>
              </a:defRPr>
            </a:lvl7pPr>
            <a:lvl8pPr lvl="7" rtl="0">
              <a:spcBef>
                <a:spcPts val="0"/>
              </a:spcBef>
              <a:buClr>
                <a:srgbClr val="FFFFFF"/>
              </a:buClr>
              <a:buSzPct val="100000"/>
              <a:buNone/>
              <a:defRPr sz="3000">
                <a:solidFill>
                  <a:srgbClr val="FFFFFF"/>
                </a:solidFill>
              </a:defRPr>
            </a:lvl8pPr>
            <a:lvl9pPr lvl="8"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400" b="0" dirty="0">
                <a:latin typeface="Century Gothic" panose="020B0502020202020204" pitchFamily="34" charset="0"/>
              </a:rPr>
              <a:t>Event Extraction and trending from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idx="4294967295"/>
          </p:nvPr>
        </p:nvSpPr>
        <p:spPr>
          <a:xfrm>
            <a:off x="91190" y="2887393"/>
            <a:ext cx="7488836" cy="1159800"/>
          </a:xfrm>
          <a:prstGeom prst="rect">
            <a:avLst/>
          </a:prstGeom>
        </p:spPr>
        <p:txBody>
          <a:bodyPr lIns="91425" tIns="91425" rIns="91425" bIns="91425" anchor="b" anchorCtr="0">
            <a:noAutofit/>
          </a:bodyPr>
          <a:lstStyle/>
          <a:p>
            <a:pPr lvl="0" rtl="0">
              <a:spcBef>
                <a:spcPts val="0"/>
              </a:spcBef>
              <a:buNone/>
            </a:pPr>
            <a:r>
              <a:rPr lang="en-US" sz="8000" dirty="0">
                <a:solidFill>
                  <a:srgbClr val="81D1EC"/>
                </a:solidFill>
              </a:rPr>
              <a:t>Behind the Scene</a:t>
            </a:r>
            <a:endParaRPr lang="en" sz="8000" dirty="0">
              <a:solidFill>
                <a:srgbClr val="81D1EC"/>
              </a:solidFill>
            </a:endParaRPr>
          </a:p>
        </p:txBody>
      </p:sp>
      <p:sp>
        <p:nvSpPr>
          <p:cNvPr id="196" name="Shape 196"/>
          <p:cNvSpPr/>
          <p:nvPr/>
        </p:nvSpPr>
        <p:spPr>
          <a:xfrm>
            <a:off x="5858742" y="2615556"/>
            <a:ext cx="282132" cy="26938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grpSp>
        <p:nvGrpSpPr>
          <p:cNvPr id="197" name="Shape 197"/>
          <p:cNvGrpSpPr/>
          <p:nvPr/>
        </p:nvGrpSpPr>
        <p:grpSpPr>
          <a:xfrm>
            <a:off x="5508636" y="1102937"/>
            <a:ext cx="1208685" cy="1209005"/>
            <a:chOff x="6654650" y="3665275"/>
            <a:chExt cx="409100" cy="409125"/>
          </a:xfrm>
        </p:grpSpPr>
        <p:sp>
          <p:nvSpPr>
            <p:cNvPr id="198" name="Shape 1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grpSp>
      <p:grpSp>
        <p:nvGrpSpPr>
          <p:cNvPr id="200" name="Shape 200"/>
          <p:cNvGrpSpPr/>
          <p:nvPr/>
        </p:nvGrpSpPr>
        <p:grpSpPr>
          <a:xfrm rot="1057032">
            <a:off x="4343722" y="2053161"/>
            <a:ext cx="798554" cy="798614"/>
            <a:chOff x="570875" y="4322250"/>
            <a:chExt cx="443300" cy="443325"/>
          </a:xfrm>
        </p:grpSpPr>
        <p:sp>
          <p:nvSpPr>
            <p:cNvPr id="201" name="Shape 2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grpSp>
      <p:sp>
        <p:nvSpPr>
          <p:cNvPr id="205" name="Shape 205"/>
          <p:cNvSpPr/>
          <p:nvPr/>
        </p:nvSpPr>
        <p:spPr>
          <a:xfrm rot="2466689">
            <a:off x="4433324" y="1337125"/>
            <a:ext cx="392000" cy="37429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rot="-1609379">
            <a:off x="5006589" y="1572617"/>
            <a:ext cx="282081" cy="26934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rot="2925831">
            <a:off x="6716993" y="1785995"/>
            <a:ext cx="211250" cy="20170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rot="-1609195">
            <a:off x="5837875" y="434724"/>
            <a:ext cx="190312" cy="181716"/>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a:extLst>
              <a:ext uri="{FF2B5EF4-FFF2-40B4-BE49-F238E27FC236}">
                <a16:creationId xmlns:a16="http://schemas.microsoft.com/office/drawing/2014/main" id="{78DF4B96-A3A7-4D3F-A619-8E82CEF322CC}"/>
              </a:ext>
            </a:extLst>
          </p:cNvPr>
          <p:cNvPicPr>
            <a:picLocks noChangeAspect="1"/>
          </p:cNvPicPr>
          <p:nvPr/>
        </p:nvPicPr>
        <p:blipFill>
          <a:blip r:embed="rId3"/>
          <a:stretch>
            <a:fillRect/>
          </a:stretch>
        </p:blipFill>
        <p:spPr>
          <a:xfrm>
            <a:off x="1393382" y="600243"/>
            <a:ext cx="6896140" cy="3856196"/>
          </a:xfrm>
          <a:prstGeom prst="rect">
            <a:avLst/>
          </a:prstGeom>
        </p:spPr>
      </p:pic>
      <p:sp>
        <p:nvSpPr>
          <p:cNvPr id="28" name="Flowchart: Magnetic Disk 27">
            <a:extLst>
              <a:ext uri="{FF2B5EF4-FFF2-40B4-BE49-F238E27FC236}">
                <a16:creationId xmlns:a16="http://schemas.microsoft.com/office/drawing/2014/main" id="{10A859A0-628E-427D-8873-586D5AFDC859}"/>
              </a:ext>
            </a:extLst>
          </p:cNvPr>
          <p:cNvSpPr/>
          <p:nvPr/>
        </p:nvSpPr>
        <p:spPr>
          <a:xfrm>
            <a:off x="7869834" y="4056774"/>
            <a:ext cx="1029531" cy="957952"/>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cxnSp>
        <p:nvCxnSpPr>
          <p:cNvPr id="30" name="Straight Arrow Connector 29">
            <a:extLst>
              <a:ext uri="{FF2B5EF4-FFF2-40B4-BE49-F238E27FC236}">
                <a16:creationId xmlns:a16="http://schemas.microsoft.com/office/drawing/2014/main" id="{D7CCE988-9DC7-42CC-AD0D-7F0D725CB8A4}"/>
              </a:ext>
            </a:extLst>
          </p:cNvPr>
          <p:cNvCxnSpPr>
            <a:cxnSpLocks/>
          </p:cNvCxnSpPr>
          <p:nvPr/>
        </p:nvCxnSpPr>
        <p:spPr>
          <a:xfrm>
            <a:off x="961534" y="4816839"/>
            <a:ext cx="690830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Image result for twitter logo">
            <a:extLst>
              <a:ext uri="{FF2B5EF4-FFF2-40B4-BE49-F238E27FC236}">
                <a16:creationId xmlns:a16="http://schemas.microsoft.com/office/drawing/2014/main" id="{393B12E2-9F16-4481-87A9-1FA5F032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4100">
            <a:off x="122941" y="3619785"/>
            <a:ext cx="1687005" cy="137196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a:extLst>
              <a:ext uri="{FF2B5EF4-FFF2-40B4-BE49-F238E27FC236}">
                <a16:creationId xmlns:a16="http://schemas.microsoft.com/office/drawing/2014/main" id="{69E12FF0-F01E-4456-9AB9-DF764235244C}"/>
              </a:ext>
            </a:extLst>
          </p:cNvPr>
          <p:cNvPicPr>
            <a:picLocks noChangeAspect="1"/>
          </p:cNvPicPr>
          <p:nvPr/>
        </p:nvPicPr>
        <p:blipFill rotWithShape="1">
          <a:blip r:embed="rId3"/>
          <a:srcRect r="2001"/>
          <a:stretch/>
        </p:blipFill>
        <p:spPr>
          <a:xfrm>
            <a:off x="544216" y="1459043"/>
            <a:ext cx="2438490" cy="3567399"/>
          </a:xfrm>
          <a:prstGeom prst="rect">
            <a:avLst/>
          </a:prstGeom>
        </p:spPr>
      </p:pic>
      <p:pic>
        <p:nvPicPr>
          <p:cNvPr id="6" name="Picture 5">
            <a:extLst>
              <a:ext uri="{FF2B5EF4-FFF2-40B4-BE49-F238E27FC236}">
                <a16:creationId xmlns:a16="http://schemas.microsoft.com/office/drawing/2014/main" id="{72321E5F-CD37-471C-BAAA-4D728F290CD5}"/>
              </a:ext>
            </a:extLst>
          </p:cNvPr>
          <p:cNvPicPr>
            <a:picLocks noChangeAspect="1"/>
          </p:cNvPicPr>
          <p:nvPr/>
        </p:nvPicPr>
        <p:blipFill rotWithShape="1">
          <a:blip r:embed="rId4"/>
          <a:srcRect r="2967"/>
          <a:stretch/>
        </p:blipFill>
        <p:spPr>
          <a:xfrm>
            <a:off x="2982706" y="1459043"/>
            <a:ext cx="2438394" cy="3567399"/>
          </a:xfrm>
          <a:prstGeom prst="rect">
            <a:avLst/>
          </a:prstGeom>
        </p:spPr>
      </p:pic>
      <p:pic>
        <p:nvPicPr>
          <p:cNvPr id="7" name="Picture 6">
            <a:extLst>
              <a:ext uri="{FF2B5EF4-FFF2-40B4-BE49-F238E27FC236}">
                <a16:creationId xmlns:a16="http://schemas.microsoft.com/office/drawing/2014/main" id="{6D9065C0-57EE-4C79-9343-95651016B9D3}"/>
              </a:ext>
            </a:extLst>
          </p:cNvPr>
          <p:cNvPicPr>
            <a:picLocks noChangeAspect="1"/>
          </p:cNvPicPr>
          <p:nvPr/>
        </p:nvPicPr>
        <p:blipFill rotWithShape="1">
          <a:blip r:embed="rId5"/>
          <a:srcRect r="1497"/>
          <a:stretch/>
        </p:blipFill>
        <p:spPr>
          <a:xfrm>
            <a:off x="5383765" y="1459042"/>
            <a:ext cx="2451957" cy="3567399"/>
          </a:xfrm>
          <a:prstGeom prst="rect">
            <a:avLst/>
          </a:prstGeom>
        </p:spPr>
      </p:pic>
      <p:sp>
        <p:nvSpPr>
          <p:cNvPr id="4" name="Rectangle 3">
            <a:extLst>
              <a:ext uri="{FF2B5EF4-FFF2-40B4-BE49-F238E27FC236}">
                <a16:creationId xmlns:a16="http://schemas.microsoft.com/office/drawing/2014/main" id="{4CF7BA94-AAC1-47F8-9CEB-4151581A8C0D}"/>
              </a:ext>
            </a:extLst>
          </p:cNvPr>
          <p:cNvSpPr/>
          <p:nvPr/>
        </p:nvSpPr>
        <p:spPr>
          <a:xfrm>
            <a:off x="2003686" y="321445"/>
            <a:ext cx="570625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spacy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3994252" y="-704619"/>
            <a:ext cx="312519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2" name="Picture 1">
            <a:extLst>
              <a:ext uri="{FF2B5EF4-FFF2-40B4-BE49-F238E27FC236}">
                <a16:creationId xmlns:a16="http://schemas.microsoft.com/office/drawing/2014/main" id="{A46536FD-DE82-4FA9-B57F-C554E27A4AB3}"/>
              </a:ext>
            </a:extLst>
          </p:cNvPr>
          <p:cNvPicPr>
            <a:picLocks noChangeAspect="1"/>
          </p:cNvPicPr>
          <p:nvPr/>
        </p:nvPicPr>
        <p:blipFill>
          <a:blip r:embed="rId3"/>
          <a:stretch>
            <a:fillRect/>
          </a:stretch>
        </p:blipFill>
        <p:spPr>
          <a:xfrm>
            <a:off x="202675" y="1627367"/>
            <a:ext cx="7041823" cy="3337622"/>
          </a:xfrm>
          <a:prstGeom prst="rect">
            <a:avLst/>
          </a:prstGeom>
        </p:spPr>
      </p:pic>
      <p:sp>
        <p:nvSpPr>
          <p:cNvPr id="5" name="TextBox 4">
            <a:extLst>
              <a:ext uri="{FF2B5EF4-FFF2-40B4-BE49-F238E27FC236}">
                <a16:creationId xmlns:a16="http://schemas.microsoft.com/office/drawing/2014/main" id="{CA4BCFA4-58B1-47A6-A5E9-FB10EFDBED75}"/>
              </a:ext>
            </a:extLst>
          </p:cNvPr>
          <p:cNvSpPr txBox="1"/>
          <p:nvPr/>
        </p:nvSpPr>
        <p:spPr>
          <a:xfrm>
            <a:off x="2865249" y="1008986"/>
            <a:ext cx="5383205" cy="523220"/>
          </a:xfrm>
          <a:prstGeom prst="rect">
            <a:avLst/>
          </a:prstGeom>
          <a:noFill/>
        </p:spPr>
        <p:txBody>
          <a:bodyPr wrap="none" rtlCol="0">
            <a:spAutoFit/>
          </a:bodyPr>
          <a:lstStyle/>
          <a:p>
            <a:pPr algn="r"/>
            <a:r>
              <a:rPr lang="en-US" b="1" dirty="0">
                <a:solidFill>
                  <a:schemeClr val="accent1">
                    <a:lumMod val="75000"/>
                  </a:schemeClr>
                </a:solidFill>
                <a:latin typeface="Roboto Condensed"/>
              </a:rPr>
              <a:t>Plot of tweet vector spaces in </a:t>
            </a:r>
          </a:p>
          <a:p>
            <a:pPr algn="r"/>
            <a:r>
              <a:rPr lang="en-US" b="1" dirty="0">
                <a:solidFill>
                  <a:schemeClr val="accent1">
                    <a:lumMod val="75000"/>
                  </a:schemeClr>
                </a:solidFill>
                <a:latin typeface="Roboto Condensed"/>
              </a:rPr>
              <a:t> top 2 components from singular value decomposition (SVD) </a:t>
            </a:r>
          </a:p>
        </p:txBody>
      </p:sp>
    </p:spTree>
    <p:extLst>
      <p:ext uri="{BB962C8B-B14F-4D97-AF65-F5344CB8AC3E}">
        <p14:creationId xmlns:p14="http://schemas.microsoft.com/office/powerpoint/2010/main" val="272001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a:t>
            </a:r>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pic>
        <p:nvPicPr>
          <p:cNvPr id="2" name="Picture 1">
            <a:extLst>
              <a:ext uri="{FF2B5EF4-FFF2-40B4-BE49-F238E27FC236}">
                <a16:creationId xmlns:a16="http://schemas.microsoft.com/office/drawing/2014/main" id="{0FF50F12-8A83-4D1D-B2A5-B0636DA668CA}"/>
              </a:ext>
            </a:extLst>
          </p:cNvPr>
          <p:cNvPicPr>
            <a:picLocks noChangeAspect="1"/>
          </p:cNvPicPr>
          <p:nvPr/>
        </p:nvPicPr>
        <p:blipFill>
          <a:blip r:embed="rId4"/>
          <a:stretch>
            <a:fillRect/>
          </a:stretch>
        </p:blipFill>
        <p:spPr>
          <a:xfrm>
            <a:off x="-2904" y="-40066"/>
            <a:ext cx="9146904" cy="5183566"/>
          </a:xfrm>
          <a:prstGeom prst="rect">
            <a:avLst/>
          </a:prstGeom>
        </p:spPr>
      </p:pic>
      <p:sp>
        <p:nvSpPr>
          <p:cNvPr id="235" name="Shape 235"/>
          <p:cNvSpPr txBox="1">
            <a:spLocks noGrp="1"/>
          </p:cNvSpPr>
          <p:nvPr>
            <p:ph type="title" idx="4294967295"/>
          </p:nvPr>
        </p:nvSpPr>
        <p:spPr>
          <a:xfrm>
            <a:off x="575575" y="3255525"/>
            <a:ext cx="4754100" cy="1380000"/>
          </a:xfrm>
          <a:prstGeom prst="rect">
            <a:avLst/>
          </a:prstGeom>
        </p:spPr>
        <p:txBody>
          <a:bodyPr lIns="91425" tIns="91425" rIns="91425" bIns="91425" anchor="b" anchorCtr="0">
            <a:noAutofit/>
          </a:bodyPr>
          <a:lstStyle/>
          <a:p>
            <a:pPr lvl="0" rtl="0">
              <a:spcBef>
                <a:spcPts val="0"/>
              </a:spcBef>
              <a:buNone/>
            </a:pPr>
            <a:r>
              <a:rPr lang="en-US" sz="2400" dirty="0">
                <a:solidFill>
                  <a:srgbClr val="FFFFFF"/>
                </a:solidFill>
                <a:effectLst>
                  <a:outerShdw blurRad="38100" dist="38100" dir="2700000" algn="tl">
                    <a:srgbClr val="000000">
                      <a:alpha val="43137"/>
                    </a:srgbClr>
                  </a:outerShdw>
                </a:effectLst>
              </a:rPr>
              <a:t>End</a:t>
            </a:r>
            <a:endParaRPr lang="en" sz="2400" dirty="0">
              <a:solidFill>
                <a:srgbClr val="FFFFFF"/>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2">
              <a:lumMod val="75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60000"/>
                    <a:lumOff val="40000"/>
                  </a:schemeClr>
                </a:solidFill>
              </a:rPr>
              <a:t>Redis</a:t>
            </a:r>
            <a:endParaRPr lang="en-US" dirty="0">
              <a:solidFill>
                <a:schemeClr val="accent2">
                  <a:lumMod val="60000"/>
                  <a:lumOff val="40000"/>
                </a:schemeClr>
              </a:solidFill>
            </a:endParaRPr>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endCxn id="6" idx="0"/>
          </p:cNvCxnSpPr>
          <p:nvPr/>
        </p:nvCxnSpPr>
        <p:spPr>
          <a:xfrm rot="5400000">
            <a:off x="5457905" y="2161213"/>
            <a:ext cx="2433859" cy="1376489"/>
          </a:xfrm>
          <a:prstGeom prst="bentConnector3">
            <a:avLst>
              <a:gd name="adj1" fmla="val 68204"/>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2875"/>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960032" y="2147444"/>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TotalTime>
  <Words>1180</Words>
  <Application>Microsoft Office PowerPoint</Application>
  <PresentationFormat>On-screen Show (16:9)</PresentationFormat>
  <Paragraphs>151</Paragraphs>
  <Slides>23</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Oswald</vt:lpstr>
      <vt:lpstr>Roboto Condensed</vt:lpstr>
      <vt:lpstr>Arial</vt:lpstr>
      <vt:lpstr>Century Gothic</vt:lpstr>
      <vt:lpstr>Wingdings</vt:lpstr>
      <vt:lpstr>Wolsey template</vt:lpstr>
      <vt:lpstr>CAPSTONE  Event Extraction and trending from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Behind the Scene</vt:lpstr>
      <vt:lpstr>PowerPoint Presentation</vt:lpstr>
      <vt:lpstr>PowerPoint Presentation</vt:lpstr>
      <vt:lpstr>PowerPoint Presentation</vt:lpstr>
      <vt:lpstr>PowerPoint Presentation</vt:lpstr>
      <vt:lpstr>PowerPoint Presentation</vt:lpstr>
      <vt:lpstr>PowerPoint Presentation</vt:lpstr>
      <vt:lpstr>THANK YOU</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89</cp:revision>
  <dcterms:modified xsi:type="dcterms:W3CDTF">2017-06-16T17:40:00Z</dcterms:modified>
</cp:coreProperties>
</file>